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5" r:id="rId5"/>
    <p:sldId id="266" r:id="rId6"/>
    <p:sldId id="267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7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hyperlink" Target="https://www.revenue.wi.gov/Pages/WI-efile/home.aspx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7" y="1688879"/>
            <a:ext cx="7006998" cy="368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2454" y="488728"/>
            <a:ext cx="6211045" cy="948267"/>
          </a:xfrm>
        </p:spPr>
        <p:txBody>
          <a:bodyPr/>
          <a:lstStyle/>
          <a:p>
            <a:r>
              <a:rPr lang="en-US" dirty="0" smtClean="0"/>
              <a:t>State Income Tax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8131629" y="4008380"/>
            <a:ext cx="2353128" cy="369332"/>
            <a:chOff x="8392886" y="4182551"/>
            <a:chExt cx="2353128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9349047" y="4182551"/>
              <a:ext cx="1396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Deerfield?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31" idx="1"/>
            </p:cNvCxnSpPr>
            <p:nvPr/>
          </p:nvCxnSpPr>
          <p:spPr>
            <a:xfrm flipH="1">
              <a:off x="8392886" y="4367217"/>
              <a:ext cx="956161" cy="197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175171" y="4463143"/>
            <a:ext cx="2489606" cy="442663"/>
            <a:chOff x="8191094" y="4109220"/>
            <a:chExt cx="2489606" cy="442663"/>
          </a:xfrm>
        </p:grpSpPr>
        <p:sp>
          <p:nvSpPr>
            <p:cNvPr id="37" name="TextBox 36"/>
            <p:cNvSpPr txBox="1"/>
            <p:nvPr/>
          </p:nvSpPr>
          <p:spPr>
            <a:xfrm>
              <a:off x="9283733" y="4182551"/>
              <a:ext cx="1396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Dane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7" idx="1"/>
            </p:cNvCxnSpPr>
            <p:nvPr/>
          </p:nvCxnSpPr>
          <p:spPr>
            <a:xfrm flipH="1" flipV="1">
              <a:off x="8191094" y="4109220"/>
              <a:ext cx="1092639" cy="2579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8171905" y="4751950"/>
            <a:ext cx="2421742" cy="553998"/>
            <a:chOff x="8171905" y="4751950"/>
            <a:chExt cx="2421742" cy="553998"/>
          </a:xfrm>
        </p:grpSpPr>
        <p:sp>
          <p:nvSpPr>
            <p:cNvPr id="40" name="TextBox 39"/>
            <p:cNvSpPr txBox="1"/>
            <p:nvPr/>
          </p:nvSpPr>
          <p:spPr>
            <a:xfrm>
              <a:off x="9196680" y="4936616"/>
              <a:ext cx="1396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1309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40" idx="1"/>
            </p:cNvCxnSpPr>
            <p:nvPr/>
          </p:nvCxnSpPr>
          <p:spPr>
            <a:xfrm flipH="1" flipV="1">
              <a:off x="8171905" y="4751950"/>
              <a:ext cx="1024775" cy="3693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514600" y="3331029"/>
            <a:ext cx="4265072" cy="2770500"/>
            <a:chOff x="2405743" y="3331029"/>
            <a:chExt cx="4265072" cy="2770500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2775857" y="3331029"/>
              <a:ext cx="899584" cy="21601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2405743" y="3668486"/>
              <a:ext cx="1241219" cy="18226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44167" y="5455198"/>
              <a:ext cx="4026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Current Address</a:t>
              </a:r>
              <a:r>
                <a:rPr lang="en-US" dirty="0" smtClean="0">
                  <a:solidFill>
                    <a:schemeClr val="bg1"/>
                  </a:solidFill>
                </a:rPr>
                <a:t>, not one listed on W2 if it has changed.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3675440" y="3646714"/>
              <a:ext cx="646189" cy="18444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3699848" y="3679371"/>
              <a:ext cx="1209609" cy="18589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8162938" y="3377849"/>
            <a:ext cx="3138247" cy="646331"/>
            <a:chOff x="8194583" y="3377849"/>
            <a:chExt cx="2682113" cy="646331"/>
          </a:xfrm>
        </p:grpSpPr>
        <p:sp>
          <p:nvSpPr>
            <p:cNvPr id="25" name="TextBox 24"/>
            <p:cNvSpPr txBox="1"/>
            <p:nvPr/>
          </p:nvSpPr>
          <p:spPr>
            <a:xfrm>
              <a:off x="8883470" y="3377849"/>
              <a:ext cx="19932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Check one here </a:t>
              </a:r>
              <a:r>
                <a:rPr lang="en-US" dirty="0" smtClean="0">
                  <a:solidFill>
                    <a:schemeClr val="bg1"/>
                  </a:solidFill>
                </a:rPr>
                <a:t>Most likely, Village.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5" idx="1"/>
            </p:cNvCxnSpPr>
            <p:nvPr/>
          </p:nvCxnSpPr>
          <p:spPr>
            <a:xfrm flipH="1">
              <a:off x="8194583" y="3701015"/>
              <a:ext cx="688886" cy="1652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67344" y="4093029"/>
            <a:ext cx="1573587" cy="1870000"/>
            <a:chOff x="567344" y="4093029"/>
            <a:chExt cx="1573587" cy="1870000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1354138" y="4093029"/>
              <a:ext cx="496433" cy="157206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67344" y="5593697"/>
              <a:ext cx="1573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Check here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49186" y="1217776"/>
            <a:ext cx="4026648" cy="1316910"/>
            <a:chOff x="1821329" y="1664091"/>
            <a:chExt cx="4026648" cy="1316910"/>
          </a:xfrm>
        </p:grpSpPr>
        <p:sp>
          <p:nvSpPr>
            <p:cNvPr id="8" name="TextBox 7"/>
            <p:cNvSpPr txBox="1"/>
            <p:nvPr/>
          </p:nvSpPr>
          <p:spPr>
            <a:xfrm>
              <a:off x="1821329" y="1664091"/>
              <a:ext cx="4026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Exactly as shown on your Form W2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44377" y="2057401"/>
              <a:ext cx="2565951" cy="923600"/>
              <a:chOff x="2387600" y="2010100"/>
              <a:chExt cx="2565951" cy="9236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>
                <a:off x="2387600" y="2010100"/>
                <a:ext cx="1267652" cy="92360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3644366" y="2020985"/>
                <a:ext cx="1309185" cy="91271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7542454" y="1402834"/>
            <a:ext cx="3826139" cy="1249061"/>
            <a:chOff x="8410195" y="1330662"/>
            <a:chExt cx="3826139" cy="1249061"/>
          </a:xfrm>
        </p:grpSpPr>
        <p:sp>
          <p:nvSpPr>
            <p:cNvPr id="14" name="TextBox 13"/>
            <p:cNvSpPr txBox="1"/>
            <p:nvPr/>
          </p:nvSpPr>
          <p:spPr>
            <a:xfrm>
              <a:off x="9631455" y="1330662"/>
              <a:ext cx="26048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Leave Blank For Now!  </a:t>
              </a:r>
              <a:r>
                <a:rPr lang="en-US" dirty="0" smtClean="0">
                  <a:solidFill>
                    <a:schemeClr val="bg1"/>
                  </a:solidFill>
                </a:rPr>
                <a:t>Remember to fill in before sending.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8410195" y="1764135"/>
              <a:ext cx="1172201" cy="8155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28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452" y="920574"/>
            <a:ext cx="7107691" cy="459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5998030" y="1146318"/>
            <a:ext cx="4938667" cy="4101957"/>
            <a:chOff x="-43542" y="612918"/>
            <a:chExt cx="4938667" cy="4101957"/>
          </a:xfrm>
        </p:grpSpPr>
        <p:sp>
          <p:nvSpPr>
            <p:cNvPr id="6" name="TextBox 5"/>
            <p:cNvSpPr txBox="1"/>
            <p:nvPr/>
          </p:nvSpPr>
          <p:spPr>
            <a:xfrm>
              <a:off x="2329725" y="612918"/>
              <a:ext cx="256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Amount on </a:t>
              </a:r>
              <a:r>
                <a:rPr lang="en-US" b="1" dirty="0" smtClean="0">
                  <a:solidFill>
                    <a:schemeClr val="bg1"/>
                  </a:solidFill>
                </a:rPr>
                <a:t>Line 1 </a:t>
              </a:r>
              <a:r>
                <a:rPr lang="en-US" dirty="0" smtClean="0">
                  <a:solidFill>
                    <a:schemeClr val="bg1"/>
                  </a:solidFill>
                </a:rPr>
                <a:t>of your </a:t>
              </a:r>
              <a:r>
                <a:rPr lang="en-US" b="1" dirty="0" smtClean="0">
                  <a:solidFill>
                    <a:schemeClr val="bg1"/>
                  </a:solidFill>
                </a:rPr>
                <a:t>Federal 1040</a:t>
              </a:r>
              <a:r>
                <a:rPr lang="en-US" dirty="0" smtClean="0">
                  <a:solidFill>
                    <a:schemeClr val="bg1"/>
                  </a:solidFill>
                </a:rPr>
                <a:t>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 flipV="1">
              <a:off x="1371599" y="762000"/>
              <a:ext cx="958126" cy="1740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-43542" y="933450"/>
              <a:ext cx="2326820" cy="571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1"/>
            </p:cNvCxnSpPr>
            <p:nvPr/>
          </p:nvCxnSpPr>
          <p:spPr>
            <a:xfrm flipH="1">
              <a:off x="1406978" y="936084"/>
              <a:ext cx="922747" cy="120704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1"/>
            </p:cNvCxnSpPr>
            <p:nvPr/>
          </p:nvCxnSpPr>
          <p:spPr>
            <a:xfrm flipH="1">
              <a:off x="1454603" y="936084"/>
              <a:ext cx="875122" cy="377879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1323975"/>
            <a:ext cx="68199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742950" y="694882"/>
            <a:ext cx="4067175" cy="746568"/>
            <a:chOff x="1400175" y="913957"/>
            <a:chExt cx="4067175" cy="746568"/>
          </a:xfrm>
        </p:grpSpPr>
        <p:sp>
          <p:nvSpPr>
            <p:cNvPr id="6" name="TextBox 5"/>
            <p:cNvSpPr txBox="1"/>
            <p:nvPr/>
          </p:nvSpPr>
          <p:spPr>
            <a:xfrm>
              <a:off x="1400175" y="913957"/>
              <a:ext cx="4067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Exactly as shown on your forms W2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454400" y="1245963"/>
              <a:ext cx="0" cy="4145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553325" y="1275907"/>
            <a:ext cx="4638675" cy="676718"/>
            <a:chOff x="1181100" y="609157"/>
            <a:chExt cx="4638675" cy="676718"/>
          </a:xfrm>
        </p:grpSpPr>
        <p:sp>
          <p:nvSpPr>
            <p:cNvPr id="15" name="TextBox 14"/>
            <p:cNvSpPr txBox="1"/>
            <p:nvPr/>
          </p:nvSpPr>
          <p:spPr>
            <a:xfrm>
              <a:off x="1752600" y="609157"/>
              <a:ext cx="4067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From Line 13 above.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1181100" y="864963"/>
              <a:ext cx="625475" cy="4209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143627" y="1575668"/>
            <a:ext cx="5313876" cy="2224807"/>
            <a:chOff x="6619877" y="423143"/>
            <a:chExt cx="5313876" cy="2470219"/>
          </a:xfrm>
        </p:grpSpPr>
        <p:sp>
          <p:nvSpPr>
            <p:cNvPr id="19" name="TextBox 18"/>
            <p:cNvSpPr txBox="1"/>
            <p:nvPr/>
          </p:nvSpPr>
          <p:spPr>
            <a:xfrm>
              <a:off x="9368353" y="423143"/>
              <a:ext cx="25654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Check here if someone claims you as a dependent.  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If so, use the </a:t>
              </a:r>
              <a:r>
                <a:rPr lang="en-US" dirty="0" smtClean="0">
                  <a:solidFill>
                    <a:schemeClr val="bg1"/>
                  </a:solidFill>
                  <a:hlinkClick r:id="rId3" action="ppaction://hlinksldjump"/>
                </a:rPr>
                <a:t>Worksheet </a:t>
              </a:r>
              <a:r>
                <a:rPr lang="en-US" dirty="0" smtClean="0">
                  <a:solidFill>
                    <a:schemeClr val="bg1"/>
                  </a:solidFill>
                </a:rPr>
                <a:t>to figure amount for </a:t>
              </a:r>
              <a:r>
                <a:rPr lang="en-US" b="1" dirty="0" smtClean="0">
                  <a:solidFill>
                    <a:schemeClr val="bg1"/>
                  </a:solidFill>
                </a:rPr>
                <a:t>Line 15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619877" y="666750"/>
              <a:ext cx="2724148" cy="5524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8001000" y="1095375"/>
              <a:ext cx="1371600" cy="4667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7953375" y="1419225"/>
              <a:ext cx="1200150" cy="13049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8105775" y="1588436"/>
              <a:ext cx="1200150" cy="13049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686801" y="3609532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Line 14 – 15 = Line 16.  If zero or less, fill in zero.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01076" y="4266757"/>
            <a:ext cx="130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Enter zero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>
            <a:stCxn id="35" idx="1"/>
          </p:cNvCxnSpPr>
          <p:nvPr/>
        </p:nvCxnSpPr>
        <p:spPr>
          <a:xfrm flipH="1" flipV="1">
            <a:off x="5846979" y="2871447"/>
            <a:ext cx="2754097" cy="15799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1"/>
          </p:cNvCxnSpPr>
          <p:nvPr/>
        </p:nvCxnSpPr>
        <p:spPr>
          <a:xfrm flipH="1" flipV="1">
            <a:off x="4295776" y="2914651"/>
            <a:ext cx="4305300" cy="15367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5" idx="1"/>
          </p:cNvCxnSpPr>
          <p:nvPr/>
        </p:nvCxnSpPr>
        <p:spPr>
          <a:xfrm flipH="1" flipV="1">
            <a:off x="5895976" y="3076578"/>
            <a:ext cx="2705100" cy="13748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5" idx="1"/>
          </p:cNvCxnSpPr>
          <p:nvPr/>
        </p:nvCxnSpPr>
        <p:spPr>
          <a:xfrm flipH="1" flipV="1">
            <a:off x="7286625" y="3133725"/>
            <a:ext cx="1314451" cy="13176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5" idx="1"/>
          </p:cNvCxnSpPr>
          <p:nvPr/>
        </p:nvCxnSpPr>
        <p:spPr>
          <a:xfrm flipH="1" flipV="1">
            <a:off x="7315200" y="3362325"/>
            <a:ext cx="1285876" cy="10890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696325" y="4609657"/>
            <a:ext cx="2800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Line 18 &lt; $20 Enter zero on Line 19.  If not, ask for help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6715126" y="3686176"/>
            <a:ext cx="1962149" cy="10763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636434" y="5531068"/>
            <a:ext cx="130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Enter zero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2" name="Straight Arrow Connector 61"/>
          <p:cNvCxnSpPr>
            <a:stCxn id="61" idx="1"/>
          </p:cNvCxnSpPr>
          <p:nvPr/>
        </p:nvCxnSpPr>
        <p:spPr>
          <a:xfrm flipH="1" flipV="1">
            <a:off x="7235687" y="5546035"/>
            <a:ext cx="1400747" cy="1696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1"/>
          </p:cNvCxnSpPr>
          <p:nvPr/>
        </p:nvCxnSpPr>
        <p:spPr>
          <a:xfrm flipH="1">
            <a:off x="7269230" y="5715734"/>
            <a:ext cx="1367204" cy="402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1"/>
          </p:cNvCxnSpPr>
          <p:nvPr/>
        </p:nvCxnSpPr>
        <p:spPr>
          <a:xfrm flipH="1">
            <a:off x="7342117" y="5715734"/>
            <a:ext cx="1294317" cy="4510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132596" y="489708"/>
            <a:ext cx="5278229" cy="967617"/>
            <a:chOff x="5789821" y="527808"/>
            <a:chExt cx="2604879" cy="967617"/>
          </a:xfrm>
        </p:grpSpPr>
        <p:sp>
          <p:nvSpPr>
            <p:cNvPr id="9" name="TextBox 8"/>
            <p:cNvSpPr txBox="1"/>
            <p:nvPr/>
          </p:nvSpPr>
          <p:spPr>
            <a:xfrm>
              <a:off x="5789821" y="527808"/>
              <a:ext cx="26048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Leave Blank For Now!  </a:t>
              </a:r>
              <a:r>
                <a:rPr lang="en-US" dirty="0" smtClean="0">
                  <a:solidFill>
                    <a:schemeClr val="bg1"/>
                  </a:solidFill>
                </a:rPr>
                <a:t>Remember to fill in before sending.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232369" y="1163192"/>
              <a:ext cx="5056" cy="33223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974" y="1059972"/>
            <a:ext cx="6858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033999" y="1157854"/>
            <a:ext cx="130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Enter zero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7881731" y="1342520"/>
            <a:ext cx="1152268" cy="7049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7891671" y="1342520"/>
            <a:ext cx="1142328" cy="10130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599583" y="2278121"/>
            <a:ext cx="5041404" cy="1754326"/>
            <a:chOff x="6758609" y="1840795"/>
            <a:chExt cx="5041404" cy="1754326"/>
          </a:xfrm>
        </p:grpSpPr>
        <p:sp>
          <p:nvSpPr>
            <p:cNvPr id="17" name="TextBox 16"/>
            <p:cNvSpPr txBox="1"/>
            <p:nvPr/>
          </p:nvSpPr>
          <p:spPr>
            <a:xfrm>
              <a:off x="8661400" y="1840795"/>
              <a:ext cx="313861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Sales taxes that you did not pay due to internet or out of state purchases.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If you made none, check this box.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8040756" y="2067339"/>
              <a:ext cx="620647" cy="4086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6758609" y="2375452"/>
              <a:ext cx="1944477" cy="7700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211441" y="4005470"/>
            <a:ext cx="5696807" cy="2124205"/>
            <a:chOff x="1072293" y="3508513"/>
            <a:chExt cx="5696807" cy="2124205"/>
          </a:xfrm>
        </p:grpSpPr>
        <p:sp>
          <p:nvSpPr>
            <p:cNvPr id="24" name="TextBox 23"/>
            <p:cNvSpPr txBox="1"/>
            <p:nvPr/>
          </p:nvSpPr>
          <p:spPr>
            <a:xfrm>
              <a:off x="1072293" y="4432389"/>
              <a:ext cx="56968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Fill in this section if you wish to donate to any of these causes. 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Donating reduces your refund or increases your tax due.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782956" y="3508513"/>
              <a:ext cx="407505" cy="9442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520687" y="2792896"/>
            <a:ext cx="6679096" cy="1242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374834" y="5186513"/>
            <a:ext cx="4244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Line 33 + 34 + 35i + 36 + 37 = Line 38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8150087" y="4591878"/>
            <a:ext cx="2425148" cy="6361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930" y="1142457"/>
            <a:ext cx="5751443" cy="509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752889" y="615369"/>
            <a:ext cx="4067175" cy="746568"/>
            <a:chOff x="1400175" y="913957"/>
            <a:chExt cx="4067175" cy="746568"/>
          </a:xfrm>
        </p:grpSpPr>
        <p:sp>
          <p:nvSpPr>
            <p:cNvPr id="6" name="TextBox 5"/>
            <p:cNvSpPr txBox="1"/>
            <p:nvPr/>
          </p:nvSpPr>
          <p:spPr>
            <a:xfrm>
              <a:off x="1400175" y="913957"/>
              <a:ext cx="4067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Exactly as shown on your forms W2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454400" y="1245963"/>
              <a:ext cx="0" cy="4145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132596" y="489708"/>
            <a:ext cx="5278229" cy="967617"/>
            <a:chOff x="5789821" y="527808"/>
            <a:chExt cx="2604879" cy="967617"/>
          </a:xfrm>
        </p:grpSpPr>
        <p:sp>
          <p:nvSpPr>
            <p:cNvPr id="9" name="TextBox 8"/>
            <p:cNvSpPr txBox="1"/>
            <p:nvPr/>
          </p:nvSpPr>
          <p:spPr>
            <a:xfrm>
              <a:off x="5789821" y="527808"/>
              <a:ext cx="26048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Leave Blank For Now!  </a:t>
              </a:r>
              <a:r>
                <a:rPr lang="en-US" dirty="0" smtClean="0">
                  <a:solidFill>
                    <a:schemeClr val="bg1"/>
                  </a:solidFill>
                </a:rPr>
                <a:t>Remember to fill in before sending.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232369" y="1163192"/>
              <a:ext cx="5056" cy="33223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370983" y="1175274"/>
            <a:ext cx="3240156" cy="613769"/>
            <a:chOff x="1031599" y="526331"/>
            <a:chExt cx="3240156" cy="613769"/>
          </a:xfrm>
        </p:grpSpPr>
        <p:sp>
          <p:nvSpPr>
            <p:cNvPr id="15" name="TextBox 14"/>
            <p:cNvSpPr txBox="1"/>
            <p:nvPr/>
          </p:nvSpPr>
          <p:spPr>
            <a:xfrm>
              <a:off x="1618837" y="526331"/>
              <a:ext cx="2652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From Line 38 above.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1031599" y="881683"/>
              <a:ext cx="695739" cy="2584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49080" y="1759899"/>
            <a:ext cx="5307494" cy="436649"/>
            <a:chOff x="7551947" y="2137586"/>
            <a:chExt cx="4055853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9066212" y="2137586"/>
              <a:ext cx="25415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From </a:t>
              </a:r>
              <a:r>
                <a:rPr lang="en-US" b="1" dirty="0" smtClean="0">
                  <a:solidFill>
                    <a:schemeClr val="bg1"/>
                  </a:solidFill>
                </a:rPr>
                <a:t>Box 17 </a:t>
              </a:r>
              <a:r>
                <a:rPr lang="en-US" dirty="0" smtClean="0">
                  <a:solidFill>
                    <a:schemeClr val="bg1"/>
                  </a:solidFill>
                </a:rPr>
                <a:t>of all forms W2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>
              <a:off x="7551947" y="2460752"/>
              <a:ext cx="1514265" cy="10248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009322" y="2439073"/>
            <a:ext cx="5440015" cy="1854631"/>
            <a:chOff x="7450676" y="2137586"/>
            <a:chExt cx="4157122" cy="2745239"/>
          </a:xfrm>
        </p:grpSpPr>
        <p:sp>
          <p:nvSpPr>
            <p:cNvPr id="27" name="TextBox 26"/>
            <p:cNvSpPr txBox="1"/>
            <p:nvPr/>
          </p:nvSpPr>
          <p:spPr>
            <a:xfrm>
              <a:off x="9066210" y="2137586"/>
              <a:ext cx="2541588" cy="95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Add Lines 40 through 48 = Line 49.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27" idx="1"/>
            </p:cNvCxnSpPr>
            <p:nvPr/>
          </p:nvCxnSpPr>
          <p:spPr>
            <a:xfrm flipH="1">
              <a:off x="7450676" y="2615939"/>
              <a:ext cx="1615536" cy="22668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221895" y="3704655"/>
            <a:ext cx="4518990" cy="907102"/>
            <a:chOff x="8154500" y="2137586"/>
            <a:chExt cx="3453298" cy="1342699"/>
          </a:xfrm>
        </p:grpSpPr>
        <p:sp>
          <p:nvSpPr>
            <p:cNvPr id="31" name="TextBox 30"/>
            <p:cNvSpPr txBox="1"/>
            <p:nvPr/>
          </p:nvSpPr>
          <p:spPr>
            <a:xfrm>
              <a:off x="9066210" y="2137586"/>
              <a:ext cx="2541588" cy="546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Line 49 – Line 50 = Line 51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31" idx="1"/>
            </p:cNvCxnSpPr>
            <p:nvPr/>
          </p:nvCxnSpPr>
          <p:spPr>
            <a:xfrm flipH="1">
              <a:off x="8154500" y="2410930"/>
              <a:ext cx="911710" cy="10693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241773" y="4284437"/>
            <a:ext cx="4512365" cy="646331"/>
            <a:chOff x="8162042" y="2137586"/>
            <a:chExt cx="3445756" cy="1711080"/>
          </a:xfrm>
        </p:grpSpPr>
        <p:sp>
          <p:nvSpPr>
            <p:cNvPr id="35" name="TextBox 34"/>
            <p:cNvSpPr txBox="1"/>
            <p:nvPr/>
          </p:nvSpPr>
          <p:spPr>
            <a:xfrm>
              <a:off x="9066210" y="2137586"/>
              <a:ext cx="2541588" cy="1711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If Line 51 &gt; Line 39,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Line 51 – Line 39 = Line 52 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8162042" y="2740997"/>
              <a:ext cx="903184" cy="94725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271591" y="5112698"/>
            <a:ext cx="4545494" cy="646331"/>
            <a:chOff x="8113974" y="1453457"/>
            <a:chExt cx="3471054" cy="1711080"/>
          </a:xfrm>
        </p:grpSpPr>
        <p:sp>
          <p:nvSpPr>
            <p:cNvPr id="39" name="TextBox 38"/>
            <p:cNvSpPr txBox="1"/>
            <p:nvPr/>
          </p:nvSpPr>
          <p:spPr>
            <a:xfrm>
              <a:off x="9043440" y="1453457"/>
              <a:ext cx="2541588" cy="1711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Enter amount from Line 52.  This is your </a:t>
              </a:r>
              <a:r>
                <a:rPr lang="en-US" b="1" dirty="0" smtClean="0">
                  <a:solidFill>
                    <a:schemeClr val="bg1"/>
                  </a:solidFill>
                </a:rPr>
                <a:t>Refund amount.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 flipV="1">
              <a:off x="8113974" y="1548159"/>
              <a:ext cx="948721" cy="3157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31227" y="5732237"/>
            <a:ext cx="4747591" cy="369332"/>
            <a:chOff x="7959648" y="1453457"/>
            <a:chExt cx="3625380" cy="977760"/>
          </a:xfrm>
        </p:grpSpPr>
        <p:sp>
          <p:nvSpPr>
            <p:cNvPr id="47" name="TextBox 46"/>
            <p:cNvSpPr txBox="1"/>
            <p:nvPr/>
          </p:nvSpPr>
          <p:spPr>
            <a:xfrm>
              <a:off x="9043440" y="1453457"/>
              <a:ext cx="2541588" cy="977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Enter zero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 flipV="1">
              <a:off x="7959648" y="1539388"/>
              <a:ext cx="1103048" cy="32452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453" y="705678"/>
            <a:ext cx="9754635" cy="463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470991" y="3508513"/>
            <a:ext cx="5021056" cy="2542241"/>
            <a:chOff x="6829979" y="3299792"/>
            <a:chExt cx="5021056" cy="2542241"/>
          </a:xfrm>
        </p:grpSpPr>
        <p:sp>
          <p:nvSpPr>
            <p:cNvPr id="6" name="TextBox 5"/>
            <p:cNvSpPr txBox="1"/>
            <p:nvPr/>
          </p:nvSpPr>
          <p:spPr>
            <a:xfrm>
              <a:off x="8787083" y="5195702"/>
              <a:ext cx="3063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Sign your name in your very best cursive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6829979" y="3299792"/>
              <a:ext cx="3130828" cy="193813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1915" y="274320"/>
            <a:ext cx="4742925" cy="1241700"/>
          </a:xfrm>
        </p:spPr>
        <p:txBody>
          <a:bodyPr/>
          <a:lstStyle/>
          <a:p>
            <a:r>
              <a:rPr lang="en-US" dirty="0" smtClean="0"/>
              <a:t>Reminders…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712994" y="1912620"/>
            <a:ext cx="10762725" cy="449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1.  Make sure to fill in your social security number on pages 1 &amp; 2 prior to sending in your return.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712993" y="2730870"/>
            <a:ext cx="10762725" cy="449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2</a:t>
            </a:r>
            <a:r>
              <a:rPr lang="en-US" sz="2000" dirty="0" smtClean="0"/>
              <a:t>.  You must send a complete and signed </a:t>
            </a:r>
            <a:r>
              <a:rPr lang="en-US" sz="2000" b="1" dirty="0" smtClean="0"/>
              <a:t>Federal 1040 </a:t>
            </a:r>
            <a:r>
              <a:rPr lang="en-US" sz="2000" dirty="0" smtClean="0"/>
              <a:t>form with your Wisconsin State Form 1.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712993" y="3286785"/>
            <a:ext cx="10762725" cy="449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3.  Make </a:t>
            </a:r>
            <a:r>
              <a:rPr lang="en-US" sz="2000" dirty="0"/>
              <a:t>sure to send the correct copy of each of your forms W2 with your return.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712993" y="3964215"/>
            <a:ext cx="8598645" cy="449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4</a:t>
            </a:r>
            <a:r>
              <a:rPr lang="en-US" sz="2000" dirty="0" smtClean="0"/>
              <a:t>.  Make a copy of your Form 1 for your records.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712993" y="5175045"/>
            <a:ext cx="9101564" cy="449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5.  If </a:t>
            </a:r>
            <a:r>
              <a:rPr lang="en-US" sz="2000" dirty="0"/>
              <a:t>you choose to E-File your return, use this link:   </a:t>
            </a:r>
            <a:r>
              <a:rPr lang="en-US" sz="2000" dirty="0" smtClean="0">
                <a:hlinkClick r:id="rId2"/>
              </a:rPr>
              <a:t>Wisconsin E-file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712993" y="4567260"/>
            <a:ext cx="10762725" cy="449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5.  See mailing instructions on the bottom of </a:t>
            </a:r>
            <a:r>
              <a:rPr lang="en-US" sz="2000" dirty="0" smtClean="0">
                <a:hlinkClick r:id="rId3" action="ppaction://hlinksldjump"/>
              </a:rPr>
              <a:t>page 4 </a:t>
            </a:r>
            <a:r>
              <a:rPr lang="en-US" sz="2000" dirty="0" smtClean="0"/>
              <a:t>of your Wisconsin </a:t>
            </a:r>
            <a:r>
              <a:rPr lang="en-US" sz="2000" b="1" dirty="0" smtClean="0"/>
              <a:t>Form 1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81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1" y="2055789"/>
            <a:ext cx="8143874" cy="217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62641" y="634138"/>
            <a:ext cx="646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Standard Deduction Worksheet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(Used to figure out Line 15 of your Form 1)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21675" y="1120373"/>
            <a:ext cx="3441700" cy="1477328"/>
            <a:chOff x="7835900" y="1177523"/>
            <a:chExt cx="3441700" cy="1477328"/>
          </a:xfrm>
        </p:grpSpPr>
        <p:sp>
          <p:nvSpPr>
            <p:cNvPr id="7" name="TextBox 6"/>
            <p:cNvSpPr txBox="1"/>
            <p:nvPr/>
          </p:nvSpPr>
          <p:spPr>
            <a:xfrm>
              <a:off x="8712200" y="1177523"/>
              <a:ext cx="2565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Enter the amount from </a:t>
              </a:r>
              <a:r>
                <a:rPr lang="en-US" b="1" dirty="0" smtClean="0">
                  <a:solidFill>
                    <a:schemeClr val="bg1"/>
                  </a:solidFill>
                </a:rPr>
                <a:t>Line 14 </a:t>
              </a:r>
              <a:r>
                <a:rPr lang="en-US" dirty="0" smtClean="0">
                  <a:solidFill>
                    <a:schemeClr val="bg1"/>
                  </a:solidFill>
                </a:rPr>
                <a:t>above minus any interest income included in </a:t>
              </a:r>
              <a:r>
                <a:rPr lang="en-US" b="1" dirty="0" smtClean="0">
                  <a:solidFill>
                    <a:schemeClr val="bg1"/>
                  </a:solidFill>
                </a:rPr>
                <a:t>Line 14.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835900" y="1701800"/>
              <a:ext cx="876300" cy="8128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534400" y="2680935"/>
            <a:ext cx="3019424" cy="923330"/>
            <a:chOff x="8038669" y="2852385"/>
            <a:chExt cx="3480230" cy="923330"/>
          </a:xfrm>
        </p:grpSpPr>
        <p:sp>
          <p:nvSpPr>
            <p:cNvPr id="10" name="TextBox 9"/>
            <p:cNvSpPr txBox="1"/>
            <p:nvPr/>
          </p:nvSpPr>
          <p:spPr>
            <a:xfrm>
              <a:off x="8712199" y="2852385"/>
              <a:ext cx="2806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 + 2 = 3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If Line 3 &lt; $1050, Fill in $1050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8038669" y="3114675"/>
              <a:ext cx="656596" cy="19395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677275" y="3362326"/>
            <a:ext cx="2838450" cy="1743804"/>
            <a:chOff x="8439150" y="3152776"/>
            <a:chExt cx="2838450" cy="1743804"/>
          </a:xfrm>
        </p:grpSpPr>
        <p:sp>
          <p:nvSpPr>
            <p:cNvPr id="16" name="TextBox 15"/>
            <p:cNvSpPr txBox="1"/>
            <p:nvPr/>
          </p:nvSpPr>
          <p:spPr>
            <a:xfrm>
              <a:off x="8712200" y="3696251"/>
              <a:ext cx="256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Enter $10580 if </a:t>
              </a:r>
              <a:r>
                <a:rPr lang="en-US" b="1" dirty="0" smtClean="0">
                  <a:solidFill>
                    <a:schemeClr val="bg1"/>
                  </a:solidFill>
                </a:rPr>
                <a:t>Line 14 of your Form 1 </a:t>
              </a:r>
              <a:r>
                <a:rPr lang="en-US" dirty="0" smtClean="0">
                  <a:solidFill>
                    <a:schemeClr val="bg1"/>
                  </a:solidFill>
                </a:rPr>
                <a:t>above is less than $10450.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8439150" y="3152776"/>
              <a:ext cx="409575" cy="59054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730875" y="3571876"/>
            <a:ext cx="2565400" cy="1943829"/>
            <a:chOff x="8712200" y="4171951"/>
            <a:chExt cx="2565400" cy="1943829"/>
          </a:xfrm>
        </p:grpSpPr>
        <p:sp>
          <p:nvSpPr>
            <p:cNvPr id="21" name="TextBox 20"/>
            <p:cNvSpPr txBox="1"/>
            <p:nvPr/>
          </p:nvSpPr>
          <p:spPr>
            <a:xfrm>
              <a:off x="8712200" y="4915451"/>
              <a:ext cx="256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Enter the smaller of </a:t>
              </a:r>
              <a:r>
                <a:rPr lang="en-US" b="1" dirty="0" smtClean="0">
                  <a:solidFill>
                    <a:schemeClr val="bg1"/>
                  </a:solidFill>
                </a:rPr>
                <a:t>Lines 3 &amp; 4</a:t>
              </a:r>
              <a:r>
                <a:rPr lang="en-US" dirty="0" smtClean="0">
                  <a:solidFill>
                    <a:schemeClr val="bg1"/>
                  </a:solidFill>
                </a:rPr>
                <a:t> here and on </a:t>
              </a:r>
              <a:r>
                <a:rPr lang="en-US" b="1" dirty="0" smtClean="0">
                  <a:solidFill>
                    <a:schemeClr val="bg1"/>
                  </a:solidFill>
                  <a:hlinkClick r:id="rId3" action="ppaction://hlinksldjump"/>
                </a:rPr>
                <a:t>Line 15 </a:t>
              </a:r>
              <a:r>
                <a:rPr lang="en-US" b="1" dirty="0" smtClean="0">
                  <a:solidFill>
                    <a:schemeClr val="bg1"/>
                  </a:solidFill>
                </a:rPr>
                <a:t>of your Form 1 </a:t>
              </a:r>
              <a:r>
                <a:rPr lang="en-US" dirty="0" smtClean="0">
                  <a:solidFill>
                    <a:schemeClr val="bg1"/>
                  </a:solidFill>
                </a:rPr>
                <a:t>above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10248900" y="4171951"/>
              <a:ext cx="438150" cy="75247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299</TotalTime>
  <Words>485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State Income Tax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Reminders…</vt:lpstr>
      <vt:lpstr>PowerPoint Presentation</vt:lpstr>
    </vt:vector>
  </TitlesOfParts>
  <Company>DCSD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Income Tax</dc:title>
  <dc:creator>Marty Weidensee</dc:creator>
  <cp:lastModifiedBy>Marty Weidensee</cp:lastModifiedBy>
  <cp:revision>49</cp:revision>
  <dcterms:created xsi:type="dcterms:W3CDTF">2018-02-26T19:23:45Z</dcterms:created>
  <dcterms:modified xsi:type="dcterms:W3CDTF">2019-04-10T14:21:14Z</dcterms:modified>
</cp:coreProperties>
</file>